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82" r:id="rId4"/>
    <p:sldMasterId id="2147483809" r:id="rId5"/>
    <p:sldMasterId id="2147483897" r:id="rId6"/>
  </p:sldMasterIdLst>
  <p:notesMasterIdLst>
    <p:notesMasterId r:id="rId15"/>
  </p:notesMasterIdLst>
  <p:sldIdLst>
    <p:sldId id="299" r:id="rId7"/>
    <p:sldId id="256" r:id="rId8"/>
    <p:sldId id="257" r:id="rId9"/>
    <p:sldId id="258" r:id="rId10"/>
    <p:sldId id="264" r:id="rId11"/>
    <p:sldId id="265" r:id="rId12"/>
    <p:sldId id="259" r:id="rId13"/>
    <p:sldId id="309" r:id="rId14"/>
  </p:sldIdLst>
  <p:sldSz cx="12192000" cy="6858000"/>
  <p:notesSz cx="6858000" cy="9144000"/>
  <p:embeddedFontLst>
    <p:embeddedFont>
      <p:font typeface="Consolas" panose="020B0609020204030204" pitchFamily="49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ster" id="{86F55D6F-F04C-C141-A3B2-B81D9F14C13E}">
          <p14:sldIdLst/>
        </p14:section>
        <p14:section name="Content Slides" id="{05C53EB9-C633-4D6D-B3BC-F573E1DB951E}">
          <p14:sldIdLst>
            <p14:sldId id="299"/>
            <p14:sldId id="256"/>
            <p14:sldId id="257"/>
            <p14:sldId id="258"/>
            <p14:sldId id="264"/>
            <p14:sldId id="265"/>
            <p14:sldId id="259"/>
            <p14:sldId id="309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6984D937-6837-0D10-82B4-23B06B5F81C5}" name="Russell-Furlong, Reuben" initials="RR" userId="S::RRFurlong@qa.com::e9d87ac5-24fc-4c54-94e2-a648512f304f" providerId="AD"/>
  <p188:author id="{2B038381-4C18-EEB2-D798-E55F33345695}" name="Haynes, Amanda" initials="HA" userId="S::ahaynes@qa.com::f3044909-ea02-4a80-b124-5c683d29f1e5" providerId="AD"/>
  <p188:author id="{34F02186-A83D-147B-1AD3-CAE41537E927}" name="O'Flynn, Sarah" initials="SO" userId="S::SOFlynn@qa.com::c5bd941b-3572-499d-9953-9da6030055ca" providerId="AD"/>
  <p188:author id="{570EC78B-0B85-CC25-1293-AD5F30C7BB59}" name="Huskisson, Harry" initials="HH" userId="S::HHuskisson@qa.com::5d0a9b6a-71d8-408a-a551-20cf3a498200" providerId="AD"/>
  <p188:author id="{29DB2DE1-A6DA-284A-0775-8BA18A27BFDD}" name="Renang, Antonia" initials="AR" userId="S::ARenang@qa.com::6d248bc4-c380-4929-8d38-4b7a6af76729" providerId="AD"/>
  <p188:author id="{14A6B2E2-577F-2DC9-8598-664F7D3C9407}" name="Evans, Josie" initials="JE" userId="S::JEvans3@qa.com::aaea60dd-eaa6-4fde-a2ae-3576d6b832cc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F5F5F"/>
    <a:srgbClr val="333333"/>
    <a:srgbClr val="575757"/>
    <a:srgbClr val="000000"/>
    <a:srgbClr val="0D0D0D"/>
    <a:srgbClr val="161616"/>
    <a:srgbClr val="FEBDC0"/>
    <a:srgbClr val="FEDEC3"/>
    <a:srgbClr val="ACE2F0"/>
    <a:srgbClr val="0E4B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E3C4CE-398A-3D94-59E4-D3A95BFCB5FC}" v="1" dt="2025-04-17T11:00:19.919"/>
    <p1510:client id="{AA1E8737-A1C0-A00E-CCA2-244F708A42C0}" v="9" dt="2025-04-17T08:26:43.446"/>
  </p1510:revLst>
</p1510:revInfo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84E427A-3D55-4303-BF80-6455036E1DE7}" styleName="Themed Style 1 –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7CE84F3-28C3-443E-9E96-99CF82512B78}" styleName="Dark Style 1 –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–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438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40" d="100"/>
          <a:sy n="140" d="100"/>
        </p:scale>
        <p:origin x="2694" y="-315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font" Target="fonts/font3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font" Target="fonts/font2.fntdata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microsoft.com/office/2015/10/relationships/revisionInfo" Target="revisionInfo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4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theme" Target="theme/theme1.xml"/></Relationships>
</file>

<file path=ppt/media/image1.jpeg>
</file>

<file path=ppt/media/image10.png>
</file>

<file path=ppt/media/image12.png>
</file>

<file path=ppt/media/image14.png>
</file>

<file path=ppt/media/image16.png>
</file>

<file path=ppt/media/image18.png>
</file>

<file path=ppt/media/image20.png>
</file>

<file path=ppt/media/image23.png>
</file>

<file path=ppt/media/image24.png>
</file>

<file path=ppt/media/image26.png>
</file>

<file path=ppt/media/image29.png>
</file>

<file path=ppt/media/image3.jpeg>
</file>

<file path=ppt/media/image30.png>
</file>

<file path=ppt/media/image31.png>
</file>

<file path=ppt/media/image4.jpe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F08F72-D084-4C96-B297-285B2ED0D15C}" type="datetimeFigureOut">
              <a:rPr lang="en-GB" smtClean="0"/>
              <a:t>12/11/2025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BE1F5F-BEC2-48D5-A890-C07C79853E2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437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E1F5F-BEC2-48D5-A890-C07C79853E2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69319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BE1F5F-BEC2-48D5-A890-C07C79853E26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89484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emf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2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5.emf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pn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24.png"/><Relationship Id="rId4" Type="http://schemas.openxmlformats.org/officeDocument/2006/relationships/image" Target="../media/image28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9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0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1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emf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emf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emf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10" name="Picture 9" descr="A person holding an orange paper&#10;&#10;Description automatically generated">
            <a:extLst>
              <a:ext uri="{FF2B5EF4-FFF2-40B4-BE49-F238E27FC236}">
                <a16:creationId xmlns:a16="http://schemas.microsoft.com/office/drawing/2014/main" id="{04697691-3082-2ECF-DAB8-FE29E8E66DD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20" r="29534" b="1793"/>
          <a:stretch/>
        </p:blipFill>
        <p:spPr>
          <a:xfrm>
            <a:off x="6528390" y="0"/>
            <a:ext cx="5663609" cy="684992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2900" y="5100968"/>
            <a:ext cx="2360758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3739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range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C7FB40-8E4C-9F3C-39E4-77F63BEB70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9858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Green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CAA40E-1785-77D1-B497-23C4B7D0F1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702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/W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3CB853B-6666-2B54-6421-F982E0932E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26B79A-062B-09A4-399F-9A4F4ABCAA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7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2497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11/12/2025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6127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text+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B320CCE-0666-0F0C-7744-F081564DD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B52ED4D-1FD8-8A85-D9F2-130947E583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EA2B2ADB-E9C2-46B9-217D-95C46BD1C9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2" y="1733108"/>
            <a:ext cx="5744228" cy="434871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FC2D1BDC-8F98-CD0B-F342-F69276C053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59426" y="1733108"/>
            <a:ext cx="5532574" cy="4348715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FBBDBF5-DBEB-9C3A-AA84-C6013F704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AFAF83E-84C1-EB63-2AE6-A697F4B231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2975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2C07A9-8BAB-F929-717A-24BD0BCB0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r="11695"/>
          <a:stretch/>
        </p:blipFill>
        <p:spPr>
          <a:xfrm>
            <a:off x="8961679" y="1733108"/>
            <a:ext cx="3230321" cy="406140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7686287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9F038F-3F25-E2F9-C87A-21E6BA034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0416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text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65470D-A001-7E84-A761-67044DBA0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966104-3DE6-F072-0A88-D9D6777CD7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10800000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A94CA626-3C65-B748-140A-844B79E46FC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5135800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68E43A38-C814-1ECB-B0C2-350BCC4A5CC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08121" y="1733108"/>
            <a:ext cx="5135800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058DBC-ECFC-992C-B787-CF026CF7FC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6374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image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3" y="500194"/>
            <a:ext cx="10146106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63EADF05-6147-C359-65E0-0B6C167D1B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3922" y="1788393"/>
            <a:ext cx="8062124" cy="4238146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A3EF1E2-21DA-1F1B-ED20-1E0CA140086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506047" y="3514506"/>
            <a:ext cx="3685953" cy="785919"/>
          </a:xfrm>
          <a:prstGeom prst="rect">
            <a:avLst/>
          </a:prstGeom>
          <a:solidFill>
            <a:srgbClr val="5F5F5F"/>
          </a:solidFill>
        </p:spPr>
        <p:txBody>
          <a:bodyPr lIns="288000" tIns="251999" rIns="288000" bIns="251999" anchor="ctr">
            <a:spAutoFit/>
          </a:bodyPr>
          <a:lstStyle>
            <a:lvl1pPr marL="0" indent="0">
              <a:lnSpc>
                <a:spcPct val="100000"/>
              </a:lnSpc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FF1A10E-9321-C019-89DF-4455D5219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4319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icons+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4F93977-4867-A718-5684-B7AE037229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1892300"/>
            <a:ext cx="12192000" cy="381000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3" y="500194"/>
            <a:ext cx="10146106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15" name="Content Placeholder 5">
            <a:extLst>
              <a:ext uri="{FF2B5EF4-FFF2-40B4-BE49-F238E27FC236}">
                <a16:creationId xmlns:a16="http://schemas.microsoft.com/office/drawing/2014/main" id="{C8650218-E8C4-B267-B89C-CD94E6AC1D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984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BFAE9F9-5429-CFF8-597C-34C1D92EB7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984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2ECB421E-ABC7-A07A-7FBD-08786784AF10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4322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C9428658-31AB-5478-AB9C-2332ED08CF8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322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58E79EAA-5AB5-1EC9-B4AE-C198BEE38B2F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178799" y="2336800"/>
            <a:ext cx="927102" cy="838201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CE4CF326-14CF-E04A-03AF-3867D47E3BB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178799" y="3302001"/>
            <a:ext cx="3238501" cy="1943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63F0D2-F250-3107-1483-DBDD26CD5D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15521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quo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310531E-8BB5-02D6-AFEC-E5A33795F5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19112" y="613607"/>
            <a:ext cx="7772400" cy="381936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6DA6B95-D3C8-78E5-07B4-FD97F67B4D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4629819"/>
            <a:ext cx="6134101" cy="881899"/>
          </a:xfrm>
          <a:prstGeom prst="rect">
            <a:avLst/>
          </a:prstGeom>
        </p:spPr>
      </p:pic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F7391170-BBCB-B41E-7EF3-11552AE093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1130300"/>
            <a:ext cx="6756400" cy="283210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 b="0"/>
            </a:lvl1pPr>
          </a:lstStyle>
          <a:p>
            <a:pPr lvl="0"/>
            <a:endParaRPr lang="en-US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CC7E116B-D2FE-8029-F102-28482CED59B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2500" y="4759618"/>
            <a:ext cx="4686300" cy="62230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1800" b="0" i="1">
                <a:latin typeface="+mn-lt"/>
              </a:defRPr>
            </a:lvl1pPr>
          </a:lstStyle>
          <a:p>
            <a:pPr lvl="0"/>
            <a:r>
              <a:rPr lang="en-US"/>
              <a:t>Click to add the author’s name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A27BC2-2F18-5323-A182-B58E5988F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927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2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7" name="Picture 6" descr="A person talking to another person&#10;&#10;Description automatically generated">
            <a:extLst>
              <a:ext uri="{FF2B5EF4-FFF2-40B4-BE49-F238E27FC236}">
                <a16:creationId xmlns:a16="http://schemas.microsoft.com/office/drawing/2014/main" id="{BD578162-5FB4-6C6D-006A-D95E9BA25FA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65" r="27171"/>
          <a:stretch/>
        </p:blipFill>
        <p:spPr>
          <a:xfrm>
            <a:off x="6528390" y="0"/>
            <a:ext cx="5663609" cy="685906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2900" y="5100968"/>
            <a:ext cx="2360758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826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highlighte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76029AD-1D32-685F-3152-0516E45BE4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297173"/>
            <a:ext cx="6683265" cy="213182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3600" b="1"/>
            </a:lvl1pPr>
          </a:lstStyle>
          <a:p>
            <a:pPr lvl="0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4599EA-33A9-714A-71F9-C9917BED55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5570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lab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FD92BA1-52B2-AA53-5B3D-C6CCD294C7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6679721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B4D0FF90-1989-0773-3311-86B459E9F2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3921" y="1733108"/>
            <a:ext cx="6679721" cy="40614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ED66C63-7725-D0B5-A2BA-B83166EDE7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830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E5CCCEF-A174-E922-95A2-117B781CF6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92DAE0C-368F-9ED6-A0CD-43A480EF7A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2" y="500194"/>
            <a:ext cx="11303577" cy="858985"/>
          </a:xfrm>
          <a:prstGeom prst="rect">
            <a:avLst/>
          </a:prstGeom>
          <a:ln>
            <a:noFill/>
          </a:ln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3000" b="1">
                <a:solidFill>
                  <a:schemeClr val="tx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36AE348E-DBD9-C0BD-924D-E8F93B3479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3922" y="1733108"/>
            <a:ext cx="11303578" cy="4348715"/>
          </a:xfrm>
          <a:prstGeom prst="rect">
            <a:avLst/>
          </a:prstGeom>
        </p:spPr>
        <p:txBody>
          <a:bodyPr/>
          <a:lstStyle>
            <a:lvl1pPr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463646B1-67E4-C5BB-B642-8A82CEA57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65513" y="6398855"/>
            <a:ext cx="2743200" cy="365125"/>
          </a:xfrm>
          <a:prstGeom prst="rect">
            <a:avLst/>
          </a:prstGeom>
        </p:spPr>
        <p:txBody>
          <a:bodyPr anchor="ctr"/>
          <a:lstStyle>
            <a:lvl1pPr algn="r">
              <a:defRPr>
                <a:solidFill>
                  <a:srgbClr val="5F5F5F"/>
                </a:solidFill>
              </a:defRPr>
            </a:lvl1pPr>
          </a:lstStyle>
          <a:p>
            <a:fld id="{F3469444-D02B-D446-9CF8-19DEDDE073D1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325625-45A1-4974-9E2F-ACF1457967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7512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urple_break_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7DCAF6C-3019-6F70-2286-C5792C4363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16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30D3FB5-8605-FDB1-1ABD-F61723E1CA2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201479" y="1711845"/>
            <a:ext cx="5819073" cy="69111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4400"/>
            </a:lvl1pPr>
          </a:lstStyle>
          <a:p>
            <a:pPr lvl="0"/>
            <a:endParaRPr lang="en-US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D60CAB47-BCE7-4DDF-B78D-31A001A2F50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201479" y="2445487"/>
            <a:ext cx="7166344" cy="8551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7200" b="1"/>
            </a:lvl1pPr>
          </a:lstStyle>
          <a:p>
            <a:pPr lvl="0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974466-2D86-293F-6B05-5E0EFB3843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65" t="33834" r="32165" b="33834"/>
          <a:stretch/>
        </p:blipFill>
        <p:spPr>
          <a:xfrm>
            <a:off x="153398" y="6326060"/>
            <a:ext cx="678452" cy="3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095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3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8" name="Picture 7" descr="A person and person standing in an office&#10;&#10;Description automatically generated">
            <a:extLst>
              <a:ext uri="{FF2B5EF4-FFF2-40B4-BE49-F238E27FC236}">
                <a16:creationId xmlns:a16="http://schemas.microsoft.com/office/drawing/2014/main" id="{5A656440-781D-FF89-A173-6F135D6EB40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61" t="-118" r="18817" b="118"/>
          <a:stretch/>
        </p:blipFill>
        <p:spPr>
          <a:xfrm>
            <a:off x="6528390" y="0"/>
            <a:ext cx="566361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2900" y="5100968"/>
            <a:ext cx="2360758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61655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4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67CEBF45-943F-B807-5DB4-2E9C2442F6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08" r="17522"/>
          <a:stretch/>
        </p:blipFill>
        <p:spPr>
          <a:xfrm>
            <a:off x="6528389" y="0"/>
            <a:ext cx="5663609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2900" y="5100968"/>
            <a:ext cx="2360758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03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usiness/Marketing - 5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900" y="1013077"/>
            <a:ext cx="5322477" cy="2027835"/>
          </a:xfrm>
          <a:prstGeom prst="rect">
            <a:avLst/>
          </a:prstGeom>
          <a:ln>
            <a:noFill/>
          </a:ln>
        </p:spPr>
        <p:txBody>
          <a:bodyPr lIns="0" rIns="0" anchor="ctr">
            <a:noAutofit/>
          </a:bodyPr>
          <a:lstStyle>
            <a:lvl1pPr algn="l">
              <a:lnSpc>
                <a:spcPct val="100000"/>
              </a:lnSpc>
              <a:defRPr sz="4200" b="1">
                <a:solidFill>
                  <a:schemeClr val="bg1"/>
                </a:solidFill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5938" y="3236157"/>
            <a:ext cx="5289439" cy="863600"/>
          </a:xfrm>
          <a:prstGeom prst="rect">
            <a:avLst/>
          </a:prstGeom>
          <a:ln>
            <a:noFill/>
          </a:ln>
        </p:spPr>
        <p:txBody>
          <a:bodyPr lIns="0" rIns="0" anchor="t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7" name="Picture 6" descr="A person and person looking at a computer&#10;&#10;Description automatically generated">
            <a:extLst>
              <a:ext uri="{FF2B5EF4-FFF2-40B4-BE49-F238E27FC236}">
                <a16:creationId xmlns:a16="http://schemas.microsoft.com/office/drawing/2014/main" id="{10FDA179-75B5-61CF-9CC0-8277D61F403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65" r="22465"/>
          <a:stretch/>
        </p:blipFill>
        <p:spPr>
          <a:xfrm>
            <a:off x="6528390" y="0"/>
            <a:ext cx="566361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60A4229-1351-3FFE-81FC-8041CD7C21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82900" y="5100968"/>
            <a:ext cx="2360758" cy="1199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71051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lue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5900B100-2687-1806-91A0-1745BAAE23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3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11363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Yellow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C85F22E-218E-4306-C170-579CCBF0BB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7561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ed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6217865-0F45-7305-80EA-583FC42047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7503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urple_divi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B0B8D50-2C63-2F2E-599F-E921BF1F75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898802"/>
            <a:ext cx="8062294" cy="1684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09D855A-1A49-ADBE-89C8-65ECAFD2AA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3406" y="1118152"/>
            <a:ext cx="6777996" cy="1247916"/>
          </a:xfrm>
          <a:prstGeom prst="rect">
            <a:avLst/>
          </a:prstGeom>
          <a:ln>
            <a:noFill/>
          </a:ln>
        </p:spPr>
        <p:txBody>
          <a:bodyPr lIns="0" rIns="0" anchor="ctr"/>
          <a:lstStyle>
            <a:lvl1pPr algn="l">
              <a:lnSpc>
                <a:spcPct val="100000"/>
              </a:lnSpc>
              <a:defRPr sz="3600"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4AF8D4-DACD-9AF9-364C-02C474BC62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3406" y="2902689"/>
            <a:ext cx="6150678" cy="863600"/>
          </a:xfrm>
          <a:prstGeom prst="rect">
            <a:avLst/>
          </a:prstGeom>
          <a:ln>
            <a:noFill/>
          </a:ln>
        </p:spPr>
        <p:txBody>
          <a:bodyPr lIns="0" rIns="0" anchor="t"/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en-GB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C96ABF-C649-123E-FBF1-598689C3D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73406" y="5650088"/>
            <a:ext cx="1972082" cy="65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545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image" Target="../media/image23.png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371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945" r:id="rId3"/>
    <p:sldLayoutId id="2147483946" r:id="rId4"/>
    <p:sldLayoutId id="2147483947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97" userDrawn="1">
          <p15:clr>
            <a:srgbClr val="F26B43"/>
          </p15:clr>
        </p15:guide>
        <p15:guide id="9" pos="325" userDrawn="1">
          <p15:clr>
            <a:srgbClr val="F26B43"/>
          </p15:clr>
        </p15:guide>
        <p15:guide id="10" orient="horz" pos="2478" userDrawn="1">
          <p15:clr>
            <a:srgbClr val="F26B43"/>
          </p15:clr>
        </p15:guide>
        <p15:guide id="11" orient="horz" pos="3249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7850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948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97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5DA4E335-689A-BB63-649D-BD74FAB557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756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8" r:id="rId1"/>
    <p:sldLayoutId id="2147483899" r:id="rId2"/>
    <p:sldLayoutId id="2147483900" r:id="rId3"/>
    <p:sldLayoutId id="2147483901" r:id="rId4"/>
    <p:sldLayoutId id="2147483902" r:id="rId5"/>
    <p:sldLayoutId id="2147483903" r:id="rId6"/>
    <p:sldLayoutId id="2147483904" r:id="rId7"/>
    <p:sldLayoutId id="2147483905" r:id="rId8"/>
    <p:sldLayoutId id="2147483906" r:id="rId9"/>
    <p:sldLayoutId id="2147483907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23" userDrawn="1">
          <p15:clr>
            <a:srgbClr val="F26B43"/>
          </p15:clr>
        </p15:guide>
        <p15:guide id="2" pos="325" userDrawn="1">
          <p15:clr>
            <a:srgbClr val="F26B43"/>
          </p15:clr>
        </p15:guide>
        <p15:guide id="3" pos="2434" userDrawn="1">
          <p15:clr>
            <a:srgbClr val="F26B43"/>
          </p15:clr>
        </p15:guide>
        <p15:guide id="4" pos="2774" userDrawn="1">
          <p15:clr>
            <a:srgbClr val="F26B43"/>
          </p15:clr>
        </p15:guide>
        <p15:guide id="5" pos="4906" userDrawn="1">
          <p15:clr>
            <a:srgbClr val="F26B43"/>
          </p15:clr>
        </p15:guide>
        <p15:guide id="6" pos="5246" userDrawn="1">
          <p15:clr>
            <a:srgbClr val="F26B43"/>
          </p15:clr>
        </p15:guide>
        <p15:guide id="7" pos="7355" userDrawn="1">
          <p15:clr>
            <a:srgbClr val="F26B43"/>
          </p15:clr>
        </p15:guide>
        <p15:guide id="8" orient="horz" pos="397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B10A2E5-A3AA-7BE3-7C87-983A58C15C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Responsive Web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534D79-CFC0-C4F4-AD12-F13DBCAB1A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3932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Responsive Design &amp; Modern CSS Concepts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Teaching Deck by Mike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Fluid Typography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10800000" cy="4753753"/>
          </a:xfrm>
        </p:spPr>
        <p:txBody>
          <a:bodyPr/>
          <a:lstStyle/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💡 Heading scales with viewport width using clamp().</a:t>
            </a:r>
            <a:br>
              <a:rPr lang="en-GB" b="1" dirty="0"/>
            </a:br>
            <a:r>
              <a:rPr lang="en-GB" dirty="0"/>
              <a:t>Text that scales smoothly across screen sizes</a:t>
            </a:r>
            <a:br>
              <a:rPr lang="en-GB" dirty="0"/>
            </a:br>
            <a:r>
              <a:rPr lang="en-GB" dirty="0"/>
              <a:t>no media queries needed.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3DB82C-E8B9-0CC6-E90A-66D454ED4340}"/>
              </a:ext>
            </a:extLst>
          </p:cNvPr>
          <p:cNvSpPr txBox="1"/>
          <p:nvPr/>
        </p:nvSpPr>
        <p:spPr>
          <a:xfrm>
            <a:off x="443921" y="1872652"/>
            <a:ext cx="6097464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h2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fr-FR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fr-FR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font-size</a:t>
            </a:r>
            <a:r>
              <a:rPr lang="fr-FR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fr-FR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clamp(1rem,</a:t>
            </a:r>
            <a:r>
              <a:rPr lang="fr-FR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2vw</a:t>
            </a:r>
            <a:r>
              <a:rPr lang="fr-FR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+</a:t>
            </a:r>
            <a:r>
              <a:rPr lang="fr-FR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0.5rem,</a:t>
            </a:r>
            <a:r>
              <a:rPr lang="fr-FR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2rem)</a:t>
            </a:r>
            <a:r>
              <a:rPr lang="fr-FR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text-align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center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 p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max-width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600px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margin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auto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line-height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1.5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GB" sz="3600" b="1" dirty="0"/>
          </a:p>
          <a:p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endParaRPr lang="en-GB" sz="3600" b="1" dirty="0"/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AA684933-F91C-593F-2BA5-4035555FADDB}"/>
              </a:ext>
            </a:extLst>
          </p:cNvPr>
          <p:cNvSpPr/>
          <p:nvPr/>
        </p:nvSpPr>
        <p:spPr>
          <a:xfrm>
            <a:off x="4386642" y="2534417"/>
            <a:ext cx="4035671" cy="1354125"/>
          </a:xfrm>
          <a:prstGeom prst="wedgeRoundRectCallout">
            <a:avLst>
              <a:gd name="adj1" fmla="val -31759"/>
              <a:gd name="adj2" fmla="val -59459"/>
              <a:gd name="adj3" fmla="val 16667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The value </a:t>
            </a:r>
            <a:r>
              <a:rPr lang="en-US" altLang="en-US" sz="1200" b="1" dirty="0">
                <a:solidFill>
                  <a:schemeClr val="tx1"/>
                </a:solidFill>
                <a:latin typeface="Arial" panose="020B0604020202020204" pitchFamily="34" charset="0"/>
              </a:rPr>
              <a:t>won’t go below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sz="1200" dirty="0">
                <a:solidFill>
                  <a:schemeClr val="tx1"/>
                </a:solidFill>
                <a:latin typeface="Arial Unicode MS"/>
              </a:rPr>
              <a:t>1rem</a:t>
            </a:r>
            <a:r>
              <a:rPr lang="en-US" altLang="en-US" sz="1200" dirty="0">
                <a:solidFill>
                  <a:schemeClr val="tx1"/>
                </a:solidFill>
              </a:rPr>
              <a:t> (the minimum).</a:t>
            </a:r>
            <a:endParaRPr lang="en-US" altLang="en-US" sz="12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It will </a:t>
            </a:r>
            <a:r>
              <a:rPr lang="en-US" altLang="en-US" sz="1200" b="1" dirty="0">
                <a:solidFill>
                  <a:schemeClr val="tx1"/>
                </a:solidFill>
                <a:latin typeface="Arial" panose="020B0604020202020204" pitchFamily="34" charset="0"/>
              </a:rPr>
              <a:t>scale dynamically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 based on </a:t>
            </a:r>
            <a:r>
              <a:rPr lang="en-US" altLang="en-US" sz="1200" dirty="0">
                <a:solidFill>
                  <a:schemeClr val="tx1"/>
                </a:solidFill>
                <a:latin typeface="Arial Unicode MS"/>
              </a:rPr>
              <a:t>2vw + 0.5rem</a:t>
            </a:r>
            <a:r>
              <a:rPr lang="en-US" altLang="en-US" sz="1200" dirty="0">
                <a:solidFill>
                  <a:schemeClr val="tx1"/>
                </a:solidFill>
              </a:rPr>
              <a:t> </a:t>
            </a:r>
            <a:br>
              <a:rPr lang="en-US" altLang="en-US" sz="1200" dirty="0">
                <a:solidFill>
                  <a:schemeClr val="tx1"/>
                </a:solidFill>
              </a:rPr>
            </a:br>
            <a:r>
              <a:rPr lang="en-US" altLang="en-US" sz="1100" dirty="0">
                <a:solidFill>
                  <a:schemeClr val="tx1"/>
                </a:solidFill>
              </a:rPr>
              <a:t>(the preferred or fluid value, which depends on viewport width)</a:t>
            </a:r>
            <a:endParaRPr lang="en-US" altLang="en-US" sz="11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The value </a:t>
            </a:r>
            <a:r>
              <a:rPr lang="en-US" altLang="en-US" sz="1200" b="1" dirty="0">
                <a:solidFill>
                  <a:schemeClr val="tx1"/>
                </a:solidFill>
                <a:latin typeface="Arial" panose="020B0604020202020204" pitchFamily="34" charset="0"/>
              </a:rPr>
              <a:t>won’t exceed</a:t>
            </a:r>
            <a:r>
              <a:rPr lang="en-US" altLang="en-US" sz="12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US" sz="1200" dirty="0">
                <a:solidFill>
                  <a:schemeClr val="tx1"/>
                </a:solidFill>
                <a:latin typeface="Arial Unicode MS"/>
              </a:rPr>
              <a:t>2rem</a:t>
            </a:r>
            <a:r>
              <a:rPr lang="en-US" altLang="en-US" sz="1200" dirty="0">
                <a:solidFill>
                  <a:schemeClr val="tx1"/>
                </a:solidFill>
              </a:rPr>
              <a:t> (the maximum).</a:t>
            </a:r>
            <a:endParaRPr lang="en-US" altLang="en-US" sz="12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algn="ctr"/>
            <a:endParaRPr lang="en-GB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364A46-82D9-0DD2-086A-E260B475C644}"/>
              </a:ext>
            </a:extLst>
          </p:cNvPr>
          <p:cNvSpPr txBox="1"/>
          <p:nvPr/>
        </p:nvSpPr>
        <p:spPr>
          <a:xfrm>
            <a:off x="6028288" y="4602972"/>
            <a:ext cx="4788049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marL="342900" lvl="0" indent="-342900" rtl="0">
              <a:buFont typeface="Symbol" panose="05050102010706020507" pitchFamily="18" charset="2"/>
              <a:buChar char=""/>
            </a:pP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Keeps text readable on any device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Creates a polished, consistent look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Demonstrates core principles of responsive design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Container Queries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4"/>
          </p:nvPr>
        </p:nvSpPr>
        <p:spPr>
          <a:xfrm>
            <a:off x="443921" y="1733108"/>
            <a:ext cx="8033105" cy="4061405"/>
          </a:xfrm>
        </p:spPr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r>
              <a:rPr dirty="0"/>
              <a:t>💡 Resize container; </a:t>
            </a:r>
            <a:r>
              <a:rPr lang="en-GB" dirty="0"/>
              <a:t> </a:t>
            </a:r>
            <a:r>
              <a:rPr dirty="0"/>
              <a:t>background changes at 400px.</a:t>
            </a:r>
            <a:br>
              <a:rPr lang="en-GB" dirty="0"/>
            </a:br>
            <a:r>
              <a:rPr lang="en-GB" dirty="0"/>
              <a:t>	Style elements based on their container’s width, not the entire viewport.</a:t>
            </a:r>
          </a:p>
          <a:p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21B7FD-55D3-816D-8B89-54B18F8A2844}"/>
              </a:ext>
            </a:extLst>
          </p:cNvPr>
          <p:cNvSpPr txBox="1"/>
          <p:nvPr/>
        </p:nvSpPr>
        <p:spPr>
          <a:xfrm>
            <a:off x="569302" y="1601179"/>
            <a:ext cx="6097464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.wrapper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width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60%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margin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auto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container-type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inline-size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800080"/>
                </a:solidFill>
                <a:latin typeface="Consolas" panose="020B0609020204030204" pitchFamily="49" charset="0"/>
              </a:rPr>
              <a:t>@container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(min-width: 400px)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.card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background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#d8f5d0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AC1B42-2BE8-A7C3-75CB-54EE5B9B3530}"/>
              </a:ext>
            </a:extLst>
          </p:cNvPr>
          <p:cNvSpPr txBox="1"/>
          <p:nvPr/>
        </p:nvSpPr>
        <p:spPr>
          <a:xfrm>
            <a:off x="2089673" y="5326278"/>
            <a:ext cx="60942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rtl="0">
              <a:buFont typeface="Symbol" panose="05050102010706020507" pitchFamily="18" charset="2"/>
              <a:buChar char=""/>
            </a:pPr>
            <a:r>
              <a:rPr lang="en-GB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Components respond to their own space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GB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Encourages modular, reusable design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GB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Reduces reliance on global media queries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4B6EF87-2511-6A9E-D23E-A10BE0A614FD}"/>
              </a:ext>
            </a:extLst>
          </p:cNvPr>
          <p:cNvSpPr txBox="1"/>
          <p:nvPr/>
        </p:nvSpPr>
        <p:spPr>
          <a:xfrm>
            <a:off x="296742" y="1867209"/>
            <a:ext cx="9568228" cy="32316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dirty="0">
                <a:solidFill>
                  <a:srgbClr val="800000"/>
                </a:solidFill>
                <a:latin typeface="Consolas" panose="020B0609020204030204" pitchFamily="49" charset="0"/>
              </a:rPr>
              <a:t>&lt;picture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endParaRPr lang="en-GB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dirty="0">
                <a:solidFill>
                  <a:srgbClr val="800000"/>
                </a:solidFill>
                <a:latin typeface="Consolas" panose="020B0609020204030204" pitchFamily="49" charset="0"/>
              </a:rPr>
              <a:t>&lt;source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800000"/>
                </a:solidFill>
                <a:latin typeface="Consolas" panose="020B0609020204030204" pitchFamily="49" charset="0"/>
              </a:rPr>
              <a:t>media=</a:t>
            </a:r>
            <a:r>
              <a:rPr lang="en-GB" sz="1400" dirty="0">
                <a:solidFill>
                  <a:srgbClr val="0000FF"/>
                </a:solidFill>
                <a:latin typeface="Consolas" panose="020B0609020204030204" pitchFamily="49" charset="0"/>
              </a:rPr>
              <a:t>'(min-width:800px)'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800000"/>
                </a:solidFill>
                <a:latin typeface="Consolas" panose="020B0609020204030204" pitchFamily="49" charset="0"/>
              </a:rPr>
              <a:t>srcset</a:t>
            </a:r>
            <a:r>
              <a:rPr lang="en-GB" sz="1400" dirty="0">
                <a:solidFill>
                  <a:srgbClr val="800000"/>
                </a:solidFill>
                <a:latin typeface="Consolas" panose="020B0609020204030204" pitchFamily="49" charset="0"/>
              </a:rPr>
              <a:t>=</a:t>
            </a:r>
            <a:r>
              <a:rPr lang="en-GB" sz="1400" dirty="0">
                <a:solidFill>
                  <a:srgbClr val="0000FF"/>
                </a:solidFill>
                <a:latin typeface="Consolas" panose="020B0609020204030204" pitchFamily="49" charset="0"/>
              </a:rPr>
              <a:t>'https://picsum.photos/1000/300?random=1'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br>
              <a:rPr lang="en-GB" sz="1400" dirty="0">
                <a:solidFill>
                  <a:srgbClr val="800000"/>
                </a:solidFill>
                <a:latin typeface="Consolas" panose="020B0609020204030204" pitchFamily="49" charset="0"/>
              </a:rPr>
            </a:br>
            <a:endParaRPr lang="en-GB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dirty="0">
                <a:solidFill>
                  <a:srgbClr val="800000"/>
                </a:solidFill>
                <a:latin typeface="Consolas" panose="020B0609020204030204" pitchFamily="49" charset="0"/>
              </a:rPr>
              <a:t>&lt;source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800000"/>
                </a:solidFill>
                <a:latin typeface="Consolas" panose="020B0609020204030204" pitchFamily="49" charset="0"/>
              </a:rPr>
              <a:t>media=</a:t>
            </a:r>
            <a:r>
              <a:rPr lang="en-GB" sz="1400" dirty="0">
                <a:solidFill>
                  <a:srgbClr val="0000FF"/>
                </a:solidFill>
                <a:latin typeface="Consolas" panose="020B0609020204030204" pitchFamily="49" charset="0"/>
              </a:rPr>
              <a:t>'(min-width:500px)'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GB" sz="1400" dirty="0" err="1">
                <a:solidFill>
                  <a:srgbClr val="800000"/>
                </a:solidFill>
                <a:latin typeface="Consolas" panose="020B0609020204030204" pitchFamily="49" charset="0"/>
              </a:rPr>
              <a:t>srcset</a:t>
            </a:r>
            <a:r>
              <a:rPr lang="en-GB" sz="1400" dirty="0">
                <a:solidFill>
                  <a:srgbClr val="800000"/>
                </a:solidFill>
                <a:latin typeface="Consolas" panose="020B0609020204030204" pitchFamily="49" charset="0"/>
              </a:rPr>
              <a:t>=</a:t>
            </a:r>
            <a:r>
              <a:rPr lang="en-GB" sz="1400" dirty="0">
                <a:solidFill>
                  <a:srgbClr val="0000FF"/>
                </a:solidFill>
                <a:latin typeface="Consolas" panose="020B0609020204030204" pitchFamily="49" charset="0"/>
              </a:rPr>
              <a:t>'https://picsum.photos/700/300?random=2'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endParaRPr lang="en-GB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dirty="0">
                <a:solidFill>
                  <a:srgbClr val="800000"/>
                </a:solidFill>
                <a:latin typeface="Consolas" panose="020B0609020204030204" pitchFamily="49" charset="0"/>
              </a:rPr>
              <a:t>&lt;</a:t>
            </a:r>
            <a:r>
              <a:rPr lang="en-GB" sz="1400" dirty="0" err="1">
                <a:solidFill>
                  <a:srgbClr val="800000"/>
                </a:solidFill>
                <a:latin typeface="Consolas" panose="020B0609020204030204" pitchFamily="49" charset="0"/>
              </a:rPr>
              <a:t>img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800000"/>
                </a:solidFill>
                <a:latin typeface="Consolas" panose="020B0609020204030204" pitchFamily="49" charset="0"/>
              </a:rPr>
              <a:t>src=</a:t>
            </a:r>
            <a:r>
              <a:rPr lang="en-GB" sz="1400" dirty="0">
                <a:solidFill>
                  <a:srgbClr val="0000FF"/>
                </a:solidFill>
                <a:latin typeface="Consolas" panose="020B0609020204030204" pitchFamily="49" charset="0"/>
              </a:rPr>
              <a:t>'https://picsum.photos/400/300?random=3'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en-GB" sz="1400" dirty="0">
                <a:solidFill>
                  <a:srgbClr val="800000"/>
                </a:solidFill>
                <a:latin typeface="Consolas" panose="020B0609020204030204" pitchFamily="49" charset="0"/>
              </a:rPr>
              <a:t>style=</a:t>
            </a:r>
            <a:r>
              <a:rPr lang="en-GB" sz="1400" dirty="0">
                <a:solidFill>
                  <a:srgbClr val="0000FF"/>
                </a:solidFill>
                <a:latin typeface="Consolas" panose="020B0609020204030204" pitchFamily="49" charset="0"/>
              </a:rPr>
              <a:t>'width:100%;border-radius:8px;'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  <a:endParaRPr lang="en-GB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GB" sz="1400" dirty="0">
                <a:solidFill>
                  <a:srgbClr val="800000"/>
                </a:solidFill>
                <a:latin typeface="Consolas" panose="020B0609020204030204" pitchFamily="49" charset="0"/>
              </a:rPr>
            </a:br>
            <a:r>
              <a:rPr lang="en-GB" sz="1400" dirty="0">
                <a:solidFill>
                  <a:srgbClr val="800000"/>
                </a:solidFill>
                <a:latin typeface="Consolas" panose="020B0609020204030204" pitchFamily="49" charset="0"/>
              </a:rPr>
              <a:t>&lt;/picture</a:t>
            </a:r>
            <a:r>
              <a:rPr lang="en-GB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dirty="0">
                <a:solidFill>
                  <a:srgbClr val="800000"/>
                </a:solidFill>
                <a:latin typeface="Consolas" panose="020B0609020204030204" pitchFamily="49" charset="0"/>
              </a:rPr>
              <a:t>&gt;</a:t>
            </a:r>
          </a:p>
          <a:p>
            <a:endParaRPr lang="en-GB" sz="3600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Image Adaptation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4"/>
          </p:nvPr>
        </p:nvSpPr>
        <p:spPr>
          <a:xfrm>
            <a:off x="296743" y="1733109"/>
            <a:ext cx="10790358" cy="2961984"/>
          </a:xfrm>
        </p:spPr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endParaRPr lang="en-GB" dirty="0"/>
          </a:p>
          <a:p>
            <a:r>
              <a:rPr dirty="0"/>
              <a:t>💡 Serve different images based on viewport width.</a:t>
            </a:r>
            <a:br>
              <a:rPr lang="en-GB" dirty="0"/>
            </a:br>
            <a:r>
              <a:rPr lang="en-GB" dirty="0"/>
              <a:t>       Serve different image sizes based on the viewport </a:t>
            </a:r>
            <a:br>
              <a:rPr lang="en-GB" dirty="0"/>
            </a:br>
            <a:r>
              <a:rPr lang="en-GB" dirty="0"/>
              <a:t>       width for better performance and display quality.</a:t>
            </a:r>
          </a:p>
          <a:p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A4AE85-31D3-C8C8-E2C0-0E0CD0504570}"/>
              </a:ext>
            </a:extLst>
          </p:cNvPr>
          <p:cNvSpPr txBox="1"/>
          <p:nvPr/>
        </p:nvSpPr>
        <p:spPr>
          <a:xfrm>
            <a:off x="5843921" y="5069023"/>
            <a:ext cx="466090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rtl="0">
              <a:buFont typeface="Symbol" panose="05050102010706020507" pitchFamily="18" charset="2"/>
              <a:buChar char=""/>
            </a:pPr>
            <a:r>
              <a:rPr lang="en-GB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Optimizes loading time on mobile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GB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Ensures images look sharp on all devices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GB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Saves bandwidth and improves UX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Progressive Enhancement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dirty="0"/>
              <a:t>💡 Flex layout applied dynamically on larger screens.</a:t>
            </a:r>
            <a:br>
              <a:rPr lang="en-GB" dirty="0"/>
            </a:br>
            <a:endParaRPr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52669B-922D-72E0-4273-DAFC7D1D0744}"/>
              </a:ext>
            </a:extLst>
          </p:cNvPr>
          <p:cNvSpPr txBox="1"/>
          <p:nvPr/>
        </p:nvSpPr>
        <p:spPr>
          <a:xfrm>
            <a:off x="443921" y="2069431"/>
            <a:ext cx="6695433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enhance()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window.innerWidth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&gt; 700) { 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cards.style.display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400" b="1" dirty="0">
                <a:solidFill>
                  <a:srgbClr val="A31515"/>
                </a:solidFill>
                <a:latin typeface="Consolas" panose="020B0609020204030204" pitchFamily="49" charset="0"/>
              </a:rPr>
              <a:t>'flex'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b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cards.style.overflowX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400" b="1" dirty="0">
                <a:solidFill>
                  <a:srgbClr val="A31515"/>
                </a:solidFill>
                <a:latin typeface="Consolas" panose="020B0609020204030204" pitchFamily="49" charset="0"/>
              </a:rPr>
              <a:t>'auto'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 	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GB" sz="1400" b="1" dirty="0" err="1">
                <a:solidFill>
                  <a:srgbClr val="000000"/>
                </a:solidFill>
                <a:latin typeface="Consolas" panose="020B0609020204030204" pitchFamily="49" charset="0"/>
              </a:rPr>
              <a:t>cards.style.display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1400" b="1" dirty="0">
                <a:solidFill>
                  <a:srgbClr val="A31515"/>
                </a:solidFill>
                <a:latin typeface="Consolas" panose="020B0609020204030204" pitchFamily="49" charset="0"/>
              </a:rPr>
              <a:t>'block'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b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sz="14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window</a:t>
            </a:r>
            <a:r>
              <a:rPr lang="en-GB" b="1" dirty="0" err="1"/>
              <a:t>.addEventListener</a:t>
            </a:r>
            <a:r>
              <a:rPr lang="en-GB" b="1" dirty="0"/>
              <a:t>(</a:t>
            </a:r>
            <a:r>
              <a:rPr lang="en-GB" sz="1400" b="1" dirty="0">
                <a:solidFill>
                  <a:srgbClr val="A31515"/>
                </a:solidFill>
                <a:latin typeface="Consolas" panose="020B0609020204030204" pitchFamily="49" charset="0"/>
              </a:rPr>
              <a:t>'resize'</a:t>
            </a:r>
            <a:r>
              <a:rPr lang="en-GB" b="1" dirty="0"/>
              <a:t>, enhance);</a:t>
            </a:r>
            <a:endParaRPr lang="en-GB" dirty="0"/>
          </a:p>
          <a:p>
            <a:r>
              <a:rPr lang="en-GB" b="1" dirty="0"/>
              <a:t>enhance();</a:t>
            </a:r>
            <a:endParaRPr lang="en-GB" sz="36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E1C3B5-7D3A-28FC-FE1C-8442A02DE50B}"/>
              </a:ext>
            </a:extLst>
          </p:cNvPr>
          <p:cNvSpPr txBox="1"/>
          <p:nvPr/>
        </p:nvSpPr>
        <p:spPr>
          <a:xfrm>
            <a:off x="6096000" y="3855438"/>
            <a:ext cx="6096000" cy="206210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>
              <a:buNone/>
            </a:pPr>
            <a:r>
              <a:rPr lang="en-GB" sz="1600" b="1" dirty="0">
                <a:effectLst/>
                <a:latin typeface="Calibri" panose="020F0502020204030204" pitchFamily="34" charset="0"/>
                <a:ea typeface="Droid Sans Fallback"/>
              </a:rPr>
              <a:t>How it works:</a:t>
            </a:r>
            <a:endParaRPr lang="en-GB" sz="1600" dirty="0">
              <a:effectLst/>
              <a:latin typeface="Calibri" panose="020F0502020204030204" pitchFamily="34" charset="0"/>
              <a:ea typeface="Droid Sans Fallback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Switches layout between block and flex with horizontal scroll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Responds to window resize events in real time</a:t>
            </a:r>
          </a:p>
          <a:p>
            <a:pPr>
              <a:buNone/>
            </a:pP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</a:rPr>
              <a:t> </a:t>
            </a:r>
          </a:p>
          <a:p>
            <a:pPr>
              <a:buNone/>
            </a:pPr>
            <a:r>
              <a:rPr lang="en-GB" sz="1600" b="1" dirty="0">
                <a:effectLst/>
                <a:latin typeface="Calibri" panose="020F0502020204030204" pitchFamily="34" charset="0"/>
                <a:ea typeface="Droid Sans Fallback"/>
              </a:rPr>
              <a:t>Why it matters:</a:t>
            </a:r>
            <a:endParaRPr lang="en-GB" sz="1600" dirty="0">
              <a:effectLst/>
              <a:latin typeface="Calibri" panose="020F0502020204030204" pitchFamily="34" charset="0"/>
              <a:ea typeface="Droid Sans Fallback"/>
            </a:endParaRPr>
          </a:p>
          <a:p>
            <a:pPr>
              <a:buNone/>
            </a:pP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</a:rPr>
              <a:t>Allows custom </a:t>
            </a:r>
            <a:r>
              <a:rPr lang="en-GB" sz="1600" dirty="0" err="1">
                <a:effectLst/>
                <a:latin typeface="Calibri" panose="020F0502020204030204" pitchFamily="34" charset="0"/>
                <a:ea typeface="Droid Sans Fallback"/>
              </a:rPr>
              <a:t>behavior</a:t>
            </a: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</a:rPr>
              <a:t> beyond CSS-only solutions</a:t>
            </a:r>
          </a:p>
          <a:p>
            <a:pPr>
              <a:buNone/>
            </a:pP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</a:rPr>
              <a:t>Enhances UX for interactive or dynamic layouts</a:t>
            </a:r>
          </a:p>
          <a:p>
            <a:pPr>
              <a:buNone/>
            </a:pP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</a:rPr>
              <a:t>Complements responsive CSS techniques like @media and @container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Stacking Containers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dirty="0"/>
          </a:p>
          <a:p>
            <a:r>
              <a:rPr dirty="0"/>
              <a:t>💡 Cards adapt independently when </a:t>
            </a:r>
            <a:br>
              <a:rPr lang="en-GB" dirty="0"/>
            </a:br>
            <a:r>
              <a:rPr lang="en-GB" dirty="0"/>
              <a:t>       </a:t>
            </a:r>
            <a:r>
              <a:rPr dirty="0"/>
              <a:t>container width passes 400px.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20C565-76EA-04E0-F7E7-2F438579C2AC}"/>
              </a:ext>
            </a:extLst>
          </p:cNvPr>
          <p:cNvSpPr txBox="1"/>
          <p:nvPr/>
        </p:nvSpPr>
        <p:spPr>
          <a:xfrm>
            <a:off x="542924" y="1733108"/>
            <a:ext cx="7282229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.grid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display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grid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grid-template-columns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repeat(auto-fit,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minmax(250px,1fr))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GB" sz="1400" b="1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400" b="1" dirty="0">
                <a:solidFill>
                  <a:srgbClr val="800080"/>
                </a:solidFill>
                <a:latin typeface="Consolas" panose="020B0609020204030204" pitchFamily="49" charset="0"/>
              </a:rPr>
              <a:t>@container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(min-width: 400px)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GB" sz="1400" b="1" dirty="0">
                <a:solidFill>
                  <a:srgbClr val="800000"/>
                </a:solidFill>
                <a:latin typeface="Consolas" panose="020B0609020204030204" pitchFamily="49" charset="0"/>
              </a:rPr>
              <a:t>.card-content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400" b="1" dirty="0">
                <a:solidFill>
                  <a:srgbClr val="FF0000"/>
                </a:solidFill>
                <a:latin typeface="Consolas" panose="020B0609020204030204" pitchFamily="49" charset="0"/>
              </a:rPr>
              <a:t>flex-direction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GB" sz="1400" b="1" dirty="0">
                <a:solidFill>
                  <a:srgbClr val="0000FF"/>
                </a:solidFill>
                <a:latin typeface="Consolas" panose="020B0609020204030204" pitchFamily="49" charset="0"/>
              </a:rPr>
              <a:t>row</a:t>
            </a:r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GB" sz="1400" b="1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06B85F-1C82-B813-8F3B-AE7C161A32CD}"/>
              </a:ext>
            </a:extLst>
          </p:cNvPr>
          <p:cNvSpPr txBox="1"/>
          <p:nvPr/>
        </p:nvSpPr>
        <p:spPr>
          <a:xfrm>
            <a:off x="4459908" y="4612513"/>
            <a:ext cx="6096000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rtl="0">
              <a:buFont typeface="Symbol" panose="05050102010706020507" pitchFamily="18" charset="2"/>
              <a:buChar char=""/>
            </a:pP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Items automatically flow to new rows as needed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Simplifies responsive design without media queries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GB" sz="1600" dirty="0">
                <a:effectLst/>
                <a:latin typeface="Calibri" panose="020F0502020204030204" pitchFamily="34" charset="0"/>
                <a:ea typeface="Droid Sans Fallback"/>
                <a:cs typeface="Times New Roman" panose="02020603050405020304" pitchFamily="18" charset="0"/>
              </a:rPr>
              <a:t>Keeps a neat layout on all screen sizes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48B1E-14EE-7773-0ADF-0162F7E71C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3921" y="500194"/>
            <a:ext cx="6679721" cy="858985"/>
          </a:xfrm>
        </p:spPr>
        <p:txBody>
          <a:bodyPr/>
          <a:lstStyle/>
          <a:p>
            <a:r>
              <a:rPr lang="en-GB"/>
              <a:t>In this chapter, we reviewed: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3526B3-0B20-7AC6-B314-C403BBFF8935}"/>
              </a:ext>
            </a:extLst>
          </p:cNvPr>
          <p:cNvSpPr txBox="1">
            <a:spLocks noGrp="1"/>
          </p:cNvSpPr>
          <p:nvPr>
            <p:ph type="body" sz="quarter" idx="13"/>
          </p:nvPr>
        </p:nvSpPr>
        <p:spPr>
          <a:xfrm>
            <a:off x="444500" y="1733550"/>
            <a:ext cx="6678613" cy="682751"/>
          </a:xfr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How to create responsive CSS pages</a:t>
            </a:r>
            <a:endParaRPr lang="en-IN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52696379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Slides - Business/Marketing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CD9A05-B13E-4324-B75B-08409513F687}"/>
    </a:ext>
  </a:extLst>
</a:theme>
</file>

<file path=ppt/theme/theme2.xml><?xml version="1.0" encoding="utf-8"?>
<a:theme xmlns:a="http://schemas.openxmlformats.org/drawingml/2006/main" name="Divider Slides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6E6B1516-6D1C-4FBD-AF93-6EEE726A80B9}"/>
    </a:ext>
  </a:extLst>
</a:theme>
</file>

<file path=ppt/theme/theme3.xml><?xml version="1.0" encoding="utf-8"?>
<a:theme xmlns:a="http://schemas.openxmlformats.org/drawingml/2006/main" name="Purple Module">
  <a:themeElements>
    <a:clrScheme name="QA new">
      <a:dk1>
        <a:srgbClr val="0D0D0D"/>
      </a:dk1>
      <a:lt1>
        <a:sysClr val="window" lastClr="FFFFFF"/>
      </a:lt1>
      <a:dk2>
        <a:srgbClr val="0D0D0D"/>
      </a:dk2>
      <a:lt2>
        <a:srgbClr val="F2F2F2"/>
      </a:lt2>
      <a:accent1>
        <a:srgbClr val="2FB7DA"/>
      </a:accent1>
      <a:accent2>
        <a:srgbClr val="FCAC69"/>
      </a:accent2>
      <a:accent3>
        <a:srgbClr val="9E84F5"/>
      </a:accent3>
      <a:accent4>
        <a:srgbClr val="FC5B61"/>
      </a:accent4>
      <a:accent5>
        <a:srgbClr val="82CAAE"/>
      </a:accent5>
      <a:accent6>
        <a:srgbClr val="FFDC57"/>
      </a:accent6>
      <a:hlink>
        <a:srgbClr val="467886"/>
      </a:hlink>
      <a:folHlink>
        <a:srgbClr val="96607D"/>
      </a:folHlink>
    </a:clrScheme>
    <a:fontScheme name="QA - Theme font Figtree">
      <a:majorFont>
        <a:latin typeface="Figtree ExtraBold"/>
        <a:ea typeface=""/>
        <a:cs typeface=""/>
      </a:majorFont>
      <a:minorFont>
        <a:latin typeface="Figtre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QAPPTDeck_07June2024_Draft10_WIP" id="{31718AEA-A993-4BB7-B3DF-78738FFB6F18}" vid="{99BD60D0-E4C9-4F6E-BF4B-1B224EC6A50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ae7a5ef5-f60e-4918-a47e-25aad02606cf" xsi:nil="true"/>
    <lcf76f155ced4ddcb4097134ff3c332f xmlns="35c74202-6262-43ee-80e5-eb97de261190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7F2F3132CABD445856BE0F647982EB2" ma:contentTypeVersion="18" ma:contentTypeDescription="Create a new document." ma:contentTypeScope="" ma:versionID="758b67149e093cefa772ba6d6764bf3b">
  <xsd:schema xmlns:xsd="http://www.w3.org/2001/XMLSchema" xmlns:xs="http://www.w3.org/2001/XMLSchema" xmlns:p="http://schemas.microsoft.com/office/2006/metadata/properties" xmlns:ns2="35c74202-6262-43ee-80e5-eb97de261190" xmlns:ns3="ae7a5ef5-f60e-4918-a47e-25aad02606cf" targetNamespace="http://schemas.microsoft.com/office/2006/metadata/properties" ma:root="true" ma:fieldsID="643c63e2d433614102d520467f71bbd6" ns2:_="" ns3:_="">
    <xsd:import namespace="35c74202-6262-43ee-80e5-eb97de261190"/>
    <xsd:import namespace="ae7a5ef5-f60e-4918-a47e-25aad02606cf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c74202-6262-43ee-80e5-eb97de26119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2" nillable="true" ma:taxonomy="true" ma:internalName="lcf76f155ced4ddcb4097134ff3c332f" ma:taxonomyFieldName="MediaServiceImageTags" ma:displayName="Image Tags" ma:readOnly="false" ma:fieldId="{5cf76f15-5ced-4ddc-b409-7134ff3c332f}" ma:taxonomyMulti="true" ma:sspId="85f1f1f9-0179-4c93-b971-8e9741e0450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5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e7a5ef5-f60e-4918-a47e-25aad02606cf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3" nillable="true" ma:displayName="Taxonomy Catch All Column" ma:hidden="true" ma:list="{df0f66dd-f8d3-45b8-b695-4c91ef7551e9}" ma:internalName="TaxCatchAll" ma:showField="CatchAllData" ma:web="ae7a5ef5-f60e-4918-a47e-25aad02606cf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AC71F1D-A98C-43DF-A986-061295C23702}">
  <ds:schemaRefs>
    <ds:schemaRef ds:uri="http://schemas.microsoft.com/office/2006/documentManagement/types"/>
    <ds:schemaRef ds:uri="35c74202-6262-43ee-80e5-eb97de261190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schemas.microsoft.com/office/infopath/2007/PartnerControls"/>
    <ds:schemaRef ds:uri="ae7a5ef5-f60e-4918-a47e-25aad02606cf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E0CF5967-01BD-40C1-B1E3-8E6CDE2BF8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1E3BE4F-40D7-4F21-8D3B-87ABF1CDE51D}">
  <ds:schemaRefs>
    <ds:schemaRef ds:uri="35c74202-6262-43ee-80e5-eb97de261190"/>
    <ds:schemaRef ds:uri="ae7a5ef5-f60e-4918-a47e-25aad02606cf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QAPPTDeck_Jun2024_v1Main</Template>
  <TotalTime>0</TotalTime>
  <Words>581</Words>
  <Application>Microsoft Office PowerPoint</Application>
  <PresentationFormat>Widescreen</PresentationFormat>
  <Paragraphs>129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Arial</vt:lpstr>
      <vt:lpstr>Aptos</vt:lpstr>
      <vt:lpstr>Figtree</vt:lpstr>
      <vt:lpstr>Symbol</vt:lpstr>
      <vt:lpstr>Arial Unicode MS</vt:lpstr>
      <vt:lpstr>Consolas</vt:lpstr>
      <vt:lpstr>Calibri</vt:lpstr>
      <vt:lpstr>Cover Slides - Business/Marketing</vt:lpstr>
      <vt:lpstr>Divider Slides</vt:lpstr>
      <vt:lpstr>Purple Module</vt:lpstr>
      <vt:lpstr>Responsive Web development</vt:lpstr>
      <vt:lpstr>Responsive Design &amp; Modern CSS Concepts</vt:lpstr>
      <vt:lpstr>Fluid Typography</vt:lpstr>
      <vt:lpstr>Container Queries</vt:lpstr>
      <vt:lpstr>Image Adaptation</vt:lpstr>
      <vt:lpstr>Progressive Enhancement</vt:lpstr>
      <vt:lpstr>Stacking Containers</vt:lpstr>
      <vt:lpstr>In this chapter, we reviewed: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a cover slide</dc:title>
  <dc:creator>Haynes, Amanda</dc:creator>
  <cp:lastModifiedBy>mike baradaran</cp:lastModifiedBy>
  <cp:revision>14</cp:revision>
  <dcterms:created xsi:type="dcterms:W3CDTF">2024-06-24T11:44:08Z</dcterms:created>
  <dcterms:modified xsi:type="dcterms:W3CDTF">2025-11-12T14:00:15Z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0x010100A7F2F3132CABD445856BE0F647982EB2</vt:lpwstr>
  </property>
  <property fmtid="{D5CDD505-2E9C-101B-9397-08002B2CF9AE}" pid="3" name="MediaServiceImageTags">
    <vt:lpwstr/>
  </property>
</Properties>
</file>

<file path=docProps/thumbnail.jpeg>
</file>